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43205400" cx="3240405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g3VukQ/HoY7wDLT9nFw+skE56W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2227779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2" type="body"/>
          </p:nvPr>
        </p:nvSpPr>
        <p:spPr>
          <a:xfrm>
            <a:off x="16404550" y="11501438"/>
            <a:ext cx="13771721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2495311" y="11233906"/>
            <a:ext cx="27413429" cy="27948493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8375420" y="17114016"/>
            <a:ext cx="36614579" cy="6987123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5801351" y="10329418"/>
            <a:ext cx="36614579" cy="2055631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ctrTitle"/>
          </p:nvPr>
        </p:nvSpPr>
        <p:spPr>
          <a:xfrm>
            <a:off x="4050506" y="7070887"/>
            <a:ext cx="24303038" cy="1504188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subTitle"/>
          </p:nvPr>
        </p:nvSpPr>
        <p:spPr>
          <a:xfrm>
            <a:off x="4050506" y="22692839"/>
            <a:ext cx="24303038" cy="10431301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lv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sz="9500"/>
            </a:lvl1pPr>
            <a:lvl2pPr lvl="1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sz="7900"/>
            </a:lvl2pPr>
            <a:lvl3pPr lvl="2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sz="7100"/>
            </a:lvl3pPr>
            <a:lvl4pPr lvl="3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4pPr>
            <a:lvl5pPr lvl="4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5pPr>
            <a:lvl6pPr lvl="5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6pPr>
            <a:lvl7pPr lvl="6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7pPr>
            <a:lvl8pPr lvl="7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8pPr>
            <a:lvl9pPr lvl="8" algn="ctr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9pPr>
          </a:lstStyle>
          <a:p/>
        </p:txBody>
      </p:sp>
      <p:sp>
        <p:nvSpPr>
          <p:cNvPr id="21" name="Google Shape;21;p4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2210901" y="10771353"/>
            <a:ext cx="27948493" cy="17972243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0"/>
              <a:buFont typeface="Calibri"/>
              <a:buNone/>
              <a:defRPr sz="23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2210901" y="28913620"/>
            <a:ext cx="27948493" cy="945117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 sz="95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900"/>
              <a:buNone/>
              <a:defRPr sz="79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7100"/>
              <a:buNone/>
              <a:defRPr sz="71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rgbClr val="888888"/>
              </a:buClr>
              <a:buSzPts val="6400"/>
              <a:buNone/>
              <a:defRPr sz="6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223199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2232000" y="10591327"/>
            <a:ext cx="13708431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2232000" y="15781973"/>
            <a:ext cx="13708431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6404550" y="10591327"/>
            <a:ext cx="13775942" cy="5190646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9500"/>
              <a:buNone/>
              <a:defRPr b="1" sz="95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None/>
              <a:defRPr b="1" sz="79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None/>
              <a:defRPr b="1" sz="71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b="1" sz="64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6404550" y="15781973"/>
            <a:ext cx="13775942" cy="232129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103505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2700"/>
              <a:buChar char="•"/>
              <a:defRPr sz="12700"/>
            </a:lvl1pPr>
            <a:lvl2pPr indent="-93345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11100"/>
              <a:buChar char="•"/>
              <a:defRPr sz="11100"/>
            </a:lvl2pPr>
            <a:lvl3pPr indent="-83185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3pPr>
            <a:lvl4pPr indent="-73025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4pPr>
            <a:lvl5pPr indent="-73025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5pPr>
            <a:lvl6pPr indent="-73025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6pPr>
            <a:lvl7pPr indent="-73025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7pPr>
            <a:lvl8pPr indent="-73025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8pPr>
            <a:lvl9pPr indent="-73025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Char char="•"/>
              <a:defRPr sz="79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2232000" y="2880360"/>
            <a:ext cx="10451149" cy="10081260"/>
          </a:xfrm>
          <a:prstGeom prst="rect">
            <a:avLst/>
          </a:prstGeom>
          <a:noFill/>
          <a:ln>
            <a:noFill/>
          </a:ln>
        </p:spPr>
        <p:txBody>
          <a:bodyPr anchorCtr="0" anchor="b" bIns="181450" lIns="362925" spcFirstLastPara="1" rIns="362925" wrap="square" tIns="18145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700"/>
              <a:buFont typeface="Calibri"/>
              <a:buNone/>
              <a:defRPr sz="1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13775942" y="6220780"/>
            <a:ext cx="16404550" cy="30703838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2232000" y="12961620"/>
            <a:ext cx="10451149" cy="24013004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400"/>
              <a:buNone/>
              <a:defRPr sz="6400"/>
            </a:lvl1pPr>
            <a:lvl2pPr indent="-228600" lvl="1" marL="914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/>
            </a:lvl2pPr>
            <a:lvl3pPr indent="-228600" lvl="2" marL="1371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4pPr>
            <a:lvl5pPr indent="-228600" lvl="4" marL="22860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5pPr>
            <a:lvl6pPr indent="-228600" lvl="5" marL="27432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6pPr>
            <a:lvl7pPr indent="-228600" lvl="6" marL="32004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7pPr>
            <a:lvl8pPr indent="-228600" lvl="7" marL="36576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8pPr>
            <a:lvl9pPr indent="-228600" lvl="8" marL="411480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2227779" y="2300291"/>
            <a:ext cx="27948493" cy="8351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00"/>
              <a:buFont typeface="Calibri"/>
              <a:buNone/>
              <a:defRPr b="0" i="0" sz="17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2227779" y="11501438"/>
            <a:ext cx="27948493" cy="27413429"/>
          </a:xfrm>
          <a:prstGeom prst="rect">
            <a:avLst/>
          </a:prstGeom>
          <a:noFill/>
          <a:ln>
            <a:noFill/>
          </a:ln>
        </p:spPr>
        <p:txBody>
          <a:bodyPr anchorCtr="0" anchor="t" bIns="181450" lIns="362925" spcFirstLastPara="1" rIns="362925" wrap="square" tIns="181450">
            <a:normAutofit/>
          </a:bodyPr>
          <a:lstStyle>
            <a:lvl1pPr indent="-933450" lvl="0" marL="457200" marR="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11100"/>
              <a:buFont typeface="Arial"/>
              <a:buChar char="•"/>
              <a:defRPr b="0" i="0" sz="1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831850" lvl="1" marL="914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•"/>
              <a:defRPr b="0" i="0" sz="9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30250" lvl="2" marL="1371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900"/>
              <a:buFont typeface="Arial"/>
              <a:buChar char="•"/>
              <a:defRPr b="0" i="0" sz="7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679450" lvl="3" marL="1828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679450" lvl="4" marL="22860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679450" lvl="5" marL="27432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679450" lvl="6" marL="32004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679450" lvl="7" marL="36576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679450" lvl="8" marL="4114800" marR="0" rtl="0" algn="l">
              <a:lnSpc>
                <a:spcPct val="9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ts val="7100"/>
              <a:buFont typeface="Arial"/>
              <a:buChar char="•"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2227779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10733842" y="40045008"/>
            <a:ext cx="10936367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22885360" y="40045008"/>
            <a:ext cx="7290911" cy="2300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title"/>
          </p:nvPr>
        </p:nvSpPr>
        <p:spPr>
          <a:xfrm>
            <a:off x="5604513" y="6080551"/>
            <a:ext cx="21600000" cy="356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1450" lIns="362925" spcFirstLastPara="1" rIns="362925" wrap="square" tIns="18145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br>
              <a:rPr b="1" lang="pt-BR" sz="8900">
                <a:latin typeface="Arial"/>
                <a:ea typeface="Arial"/>
                <a:cs typeface="Arial"/>
                <a:sym typeface="Arial"/>
              </a:rPr>
            </a:br>
            <a:r>
              <a:rPr b="1" lang="pt-BR" sz="10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 título deve ter o máximo de quinze termos:</a:t>
            </a:r>
            <a:br>
              <a:rPr b="1" lang="pt-BR" sz="8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incluindo artigos, preposições e conjunções</a:t>
            </a:r>
            <a:br>
              <a:rPr lang="pt-BR" sz="8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lang="pt-BR" sz="10000">
                <a:latin typeface="Arial"/>
                <a:ea typeface="Arial"/>
                <a:cs typeface="Arial"/>
                <a:sym typeface="Arial"/>
              </a:rPr>
            </a:br>
            <a:endParaRPr sz="10000"/>
          </a:p>
        </p:txBody>
      </p:sp>
      <p:sp>
        <p:nvSpPr>
          <p:cNvPr id="85" name="Google Shape;85;p1"/>
          <p:cNvSpPr txBox="1"/>
          <p:nvPr>
            <p:ph idx="2" type="body"/>
          </p:nvPr>
        </p:nvSpPr>
        <p:spPr>
          <a:xfrm>
            <a:off x="16404513" y="14140512"/>
            <a:ext cx="13771800" cy="251709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Formato: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Informar a natureza do produto educacional (online ou físico/tangível).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b="1" lang="pt-BR" sz="4800">
                <a:latin typeface="Arial"/>
                <a:ea typeface="Arial"/>
                <a:cs typeface="Arial"/>
                <a:sym typeface="Arial"/>
              </a:rPr>
              <a:t>Anexar uma foto/</a:t>
            </a:r>
            <a:r>
              <a:rPr b="1" i="1" lang="pt-BR" sz="4800">
                <a:latin typeface="Arial"/>
                <a:ea typeface="Arial"/>
                <a:cs typeface="Arial"/>
                <a:sym typeface="Arial"/>
              </a:rPr>
              <a:t>print</a:t>
            </a:r>
            <a:r>
              <a:rPr b="1" lang="pt-BR" sz="4800">
                <a:latin typeface="Arial"/>
                <a:ea typeface="Arial"/>
                <a:cs typeface="Arial"/>
                <a:sym typeface="Arial"/>
              </a:rPr>
              <a:t> da tela principal do Produto Educacional/capa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pt-BR" sz="2800">
                <a:latin typeface="Arial"/>
                <a:ea typeface="Arial"/>
                <a:cs typeface="Arial"/>
                <a:sym typeface="Arial"/>
              </a:rPr>
              <a:t>Figura 1 – Título da figura (Fonte - Arial 10, normal, justificado, espaçamento entre linhas simples; espaçamento 0 pt antes e 0 pt depois, alinhada com as margens esquerda e direita da figura).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907313" lvl="0" marL="907313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13210858" y="10105784"/>
            <a:ext cx="162021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1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2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3 (Apenas o primeiro nome ÚLTIMO SOBRENOME)</a:t>
            </a:r>
            <a:b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pt-BR" sz="2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Autor/a 4 / Orientador/a (Apenas o primeiro nome ÚLTIMO SOBRENOME</a:t>
            </a:r>
            <a:endParaRPr b="0" i="0" sz="2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46c30673-7c20-4b70-b4d6-c5279171d95e" id="87" name="Google Shape;87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blob:https://web.whatsapp.com/33bd089b-7446-4f28-bdd7-85bfaa60395e" id="88" name="Google Shape;88;p1"/>
          <p:cNvSpPr/>
          <p:nvPr/>
        </p:nvSpPr>
        <p:spPr>
          <a:xfrm>
            <a:off x="155575" y="-136525"/>
            <a:ext cx="277813" cy="277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23349820" y="12163645"/>
            <a:ext cx="6063000" cy="17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500"/>
              <a:buFont typeface="Arial"/>
              <a:buNone/>
            </a:pPr>
            <a:r>
              <a:rPr b="0" lang="pt-BR" sz="25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Agência Financiadora (Se houver): SIGLA OU LOGO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1" lang="pt-BR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Pesquisa Vinculada: </a:t>
            </a:r>
            <a:r>
              <a:rPr b="0" lang="pt-BR" sz="28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Inserir o título da pesquisa vinculada e o link</a:t>
            </a:r>
            <a:endParaRPr b="0" sz="25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None/>
            </a:pPr>
            <a:r>
              <a:t/>
            </a:r>
            <a:endParaRPr b="0" sz="25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 txBox="1"/>
          <p:nvPr>
            <p:ph idx="1" type="body"/>
          </p:nvPr>
        </p:nvSpPr>
        <p:spPr>
          <a:xfrm>
            <a:off x="2227738" y="14140513"/>
            <a:ext cx="13771800" cy="25075500"/>
          </a:xfrm>
          <a:prstGeom prst="rect">
            <a:avLst/>
          </a:prstGeom>
          <a:solidFill>
            <a:schemeClr val="lt1"/>
          </a:solidFill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1450" lIns="362925" spcFirstLastPara="1" rIns="362925" wrap="square" tIns="181450">
            <a:normAutofit fontScale="775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Em todos os Tópicos, adotar: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Normas: ABNT.</a:t>
            </a:r>
            <a:endParaRPr sz="4000">
              <a:latin typeface="Arial"/>
              <a:ea typeface="Arial"/>
              <a:cs typeface="Arial"/>
              <a:sym typeface="Arial"/>
            </a:endParaRPr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Textos alinhados à esquerda.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Fonte: Arial ou Arial Nova.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Tamanho mínimo – Fonte - Tópico: 40 pt.</a:t>
            </a:r>
            <a:endParaRPr/>
          </a:p>
          <a:p>
            <a:pPr indent="-292893" lvl="2" marL="2157527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Tamanho mínimo – Fonte - Subtópicos: 35pt.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Contraste:</a:t>
            </a:r>
            <a:endParaRPr/>
          </a:p>
          <a:p>
            <a:pPr indent="-292893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Claro com Textos em letras escuras.</a:t>
            </a:r>
            <a:endParaRPr/>
          </a:p>
          <a:p>
            <a:pPr indent="-292893" lvl="1" marL="2157527" rtl="0" algn="l">
              <a:lnSpc>
                <a:spcPct val="100000"/>
              </a:lnSpc>
              <a:spcBef>
                <a:spcPts val="1985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3500">
                <a:latin typeface="Arial"/>
                <a:ea typeface="Arial"/>
                <a:cs typeface="Arial"/>
                <a:sym typeface="Arial"/>
              </a:rPr>
              <a:t>Fundo Escuro com Textos em letras claras.</a:t>
            </a:r>
            <a:endParaRPr/>
          </a:p>
          <a:p>
            <a:pPr indent="-285750" lvl="0" marL="342900" rtl="0" algn="l">
              <a:lnSpc>
                <a:spcPct val="10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Desencorajamos a utilização de Fontes Sombreadas.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39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Produto Educacional: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Abordar o produto educacional (objetivo e metodologia).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Temática: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Inserir a temática do produto educacional.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pt-BR" sz="6800">
                <a:latin typeface="Arial"/>
                <a:ea typeface="Arial"/>
                <a:cs typeface="Arial"/>
                <a:sym typeface="Arial"/>
              </a:rPr>
              <a:t>Elementos de acessibilidade contemplados: </a:t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pt-BR" sz="4000">
                <a:latin typeface="Arial"/>
                <a:ea typeface="Arial"/>
                <a:cs typeface="Arial"/>
                <a:sym typeface="Arial"/>
              </a:rPr>
              <a:t>Mencionar cada elemento e trazer explicações e exemplos. 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6800">
              <a:latin typeface="Arial"/>
              <a:ea typeface="Arial"/>
              <a:cs typeface="Arial"/>
              <a:sym typeface="Arial"/>
            </a:endParaRPr>
          </a:p>
          <a:p>
            <a:pPr indent="-202463" lvl="0" marL="907313" rtl="0" algn="l">
              <a:lnSpc>
                <a:spcPct val="90000"/>
              </a:lnSpc>
              <a:spcBef>
                <a:spcPts val="4569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https://lh7-us.googleusercontent.com/cyCmZMLX0kPs_sefJEksfL7GUKAHCfBE3qQpwo-QhUimVH4_2cvWsZYsuT_kd36JBAaC1sD9S6tlq445KWLUAGEyPjqey9vNJ76pvWNDq2_AVbEI1Cs5YfVIv6hrAtGb84v5oxLX0WQyHG2vWoZ2Wg" id="91" name="Google Shape;9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40518670"/>
            <a:ext cx="32404050" cy="26867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elaboração de um produto educacional como forma de educação inclusiva no  contexto socioeducativo. - YouTube" id="92" name="Google Shape;92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8551976" y="21302225"/>
            <a:ext cx="9595761" cy="7196823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17374619" y="28847123"/>
            <a:ext cx="11950473" cy="12557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Fonte: Sobrenome do autor (ano, p. xx). [Fonte - Arial 10, normal, justificado, espaçamento simples; espaçamento 0 pt antes e 0 pt depois, alinhada com as margens esquerda e direita da Figura].</a:t>
            </a:r>
            <a:endParaRPr/>
          </a:p>
        </p:txBody>
      </p:sp>
      <p:pic>
        <p:nvPicPr>
          <p:cNvPr id="94" name="Google Shape;94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-5"/>
            <a:ext cx="32404050" cy="487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2021-06-15T11:15:43Z</dcterms:created>
  <dc:creator>Leonardo Santos Amâncio Cabral</dc:creator>
</cp:coreProperties>
</file>